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  <p:sldMasterId id="2147483696" r:id="rId3"/>
    <p:sldMasterId id="2147483701" r:id="rId4"/>
  </p:sldMasterIdLst>
  <p:notesMasterIdLst>
    <p:notesMasterId r:id="rId63"/>
  </p:notesMasterIdLst>
  <p:sldIdLst>
    <p:sldId id="256" r:id="rId5"/>
    <p:sldId id="801" r:id="rId6"/>
    <p:sldId id="257" r:id="rId7"/>
    <p:sldId id="259" r:id="rId8"/>
    <p:sldId id="848" r:id="rId9"/>
    <p:sldId id="849" r:id="rId10"/>
    <p:sldId id="850" r:id="rId11"/>
    <p:sldId id="852" r:id="rId12"/>
    <p:sldId id="853" r:id="rId13"/>
    <p:sldId id="854" r:id="rId14"/>
    <p:sldId id="855" r:id="rId15"/>
    <p:sldId id="856" r:id="rId16"/>
    <p:sldId id="857" r:id="rId17"/>
    <p:sldId id="858" r:id="rId18"/>
    <p:sldId id="859" r:id="rId19"/>
    <p:sldId id="860" r:id="rId20"/>
    <p:sldId id="861" r:id="rId21"/>
    <p:sldId id="862" r:id="rId22"/>
    <p:sldId id="904" r:id="rId23"/>
    <p:sldId id="905" r:id="rId24"/>
    <p:sldId id="906" r:id="rId25"/>
    <p:sldId id="907" r:id="rId26"/>
    <p:sldId id="908" r:id="rId27"/>
    <p:sldId id="909" r:id="rId28"/>
    <p:sldId id="910" r:id="rId29"/>
    <p:sldId id="911" r:id="rId30"/>
    <p:sldId id="912" r:id="rId31"/>
    <p:sldId id="913" r:id="rId32"/>
    <p:sldId id="914" r:id="rId33"/>
    <p:sldId id="915" r:id="rId34"/>
    <p:sldId id="916" r:id="rId35"/>
    <p:sldId id="917" r:id="rId36"/>
    <p:sldId id="918" r:id="rId37"/>
    <p:sldId id="919" r:id="rId38"/>
    <p:sldId id="920" r:id="rId39"/>
    <p:sldId id="921" r:id="rId40"/>
    <p:sldId id="922" r:id="rId41"/>
    <p:sldId id="923" r:id="rId42"/>
    <p:sldId id="924" r:id="rId43"/>
    <p:sldId id="925" r:id="rId44"/>
    <p:sldId id="926" r:id="rId45"/>
    <p:sldId id="927" r:id="rId46"/>
    <p:sldId id="928" r:id="rId47"/>
    <p:sldId id="929" r:id="rId48"/>
    <p:sldId id="930" r:id="rId49"/>
    <p:sldId id="931" r:id="rId50"/>
    <p:sldId id="932" r:id="rId51"/>
    <p:sldId id="933" r:id="rId52"/>
    <p:sldId id="934" r:id="rId53"/>
    <p:sldId id="935" r:id="rId54"/>
    <p:sldId id="936" r:id="rId55"/>
    <p:sldId id="937" r:id="rId56"/>
    <p:sldId id="938" r:id="rId57"/>
    <p:sldId id="939" r:id="rId58"/>
    <p:sldId id="940" r:id="rId59"/>
    <p:sldId id="269" r:id="rId60"/>
    <p:sldId id="270" r:id="rId61"/>
    <p:sldId id="272" r:id="rId62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6340" autoAdjust="0"/>
  </p:normalViewPr>
  <p:slideViewPr>
    <p:cSldViewPr snapToGrid="0">
      <p:cViewPr varScale="1">
        <p:scale>
          <a:sx n="70" d="100"/>
          <a:sy n="70" d="100"/>
        </p:scale>
        <p:origin x="6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06B9-7D30-4724-98D3-6144152877F1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3B6D-D2DF-429F-B524-30FE90827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16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57CB6CF-257F-CEC9-CC39-860D6C7E0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5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DE28-CC69-49CF-9359-9DA23797D574}" type="datetimeFigureOut">
              <a:rPr lang="pt-BR" smtClean="0">
                <a:solidFill>
                  <a:prstClr val="black"/>
                </a:solidFill>
              </a:rPr>
              <a:pPr/>
              <a:t>23/03/2026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FDCCE7F-8153-4EB9-ACAC-87301F132E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03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EA35DC5-7A09-06DD-D5D6-1A2CD684C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57CB6CF-257F-CEC9-CC39-860D6C7E0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EA35DC5-7A09-06DD-D5D6-1A2CD684C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2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5B4BAF3-BC6F-F612-7F15-560FCC2596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6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A5B4BAF3-BC6F-F612-7F15-560FCC2596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5" Type="http://schemas.openxmlformats.org/officeDocument/2006/relationships/hyperlink" Target="https://www.tce.pr.gov.br/" TargetMode="Externa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21.png"/><Relationship Id="rId4" Type="http://schemas.openxmlformats.org/officeDocument/2006/relationships/hyperlink" Target="https://www.tce.pr.gov.b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0.xml"/><Relationship Id="rId4" Type="http://schemas.openxmlformats.org/officeDocument/2006/relationships/hyperlink" Target="https://www.tce.pr.gov.br/fiscalizado/atos-normativos-do-tce/instrucoes-normativas/?ALL_WORDS=agenda+de+obriga%C3%A7%C3%B5es+2026&amp;yearAct=2025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1.xml"/><Relationship Id="rId5" Type="http://schemas.openxmlformats.org/officeDocument/2006/relationships/hyperlink" Target="https://www.tce.pr.gov.br/para-o-fiscalizado/servicos/agenda-de-obrigacoes-municipais.htm" TargetMode="External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996018" y="82722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Os 8 Eixos de Avaliação e seus </a:t>
            </a:r>
            <a:r>
              <a:rPr lang="pt-BR" b="1" dirty="0" smtClean="0"/>
              <a:t>Indicadores – IN 198/2025 TCE-PR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96018" y="2274925"/>
            <a:ext cx="8229600" cy="3334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/>
              <a:t>3º ASSISTÊNCIA SOCIAL. </a:t>
            </a:r>
          </a:p>
          <a:p>
            <a:pPr lvl="0"/>
            <a:endParaRPr lang="pt-BR" dirty="0"/>
          </a:p>
          <a:p>
            <a:pPr lvl="0" algn="just"/>
            <a:r>
              <a:rPr lang="pt-BR" sz="3200" dirty="0"/>
              <a:t>Estrutura física e de RH dos CRAS e CREAS.</a:t>
            </a:r>
          </a:p>
          <a:p>
            <a:pPr lvl="0" algn="just"/>
            <a:r>
              <a:rPr lang="pt-BR" sz="3200" dirty="0"/>
              <a:t>Atualização do Cadastro Único (</a:t>
            </a:r>
            <a:r>
              <a:rPr lang="pt-BR" sz="3200" dirty="0" err="1"/>
              <a:t>CadÚnico</a:t>
            </a:r>
            <a:r>
              <a:rPr lang="pt-BR" sz="3200" dirty="0"/>
              <a:t>).</a:t>
            </a:r>
          </a:p>
          <a:p>
            <a:pPr lvl="0" algn="just"/>
            <a:r>
              <a:rPr lang="pt-BR" sz="3200" dirty="0"/>
              <a:t>Efetividade dos programas de transferência de renda municipais</a:t>
            </a:r>
            <a:r>
              <a:rPr lang="pt-BR" sz="3200" dirty="0" smtClean="0"/>
              <a:t>.</a:t>
            </a:r>
            <a:endParaRPr lang="pt-BR" sz="3200" dirty="0"/>
          </a:p>
        </p:txBody>
      </p:sp>
      <p:sp>
        <p:nvSpPr>
          <p:cNvPr id="2" name="Retângulo 1"/>
          <p:cNvSpPr/>
          <p:nvPr/>
        </p:nvSpPr>
        <p:spPr>
          <a:xfrm>
            <a:off x="1553636" y="5913929"/>
            <a:ext cx="91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https://www.tce.pr.gov.br/data/files/12/E1/C4/2F/CE77A910AE7937A96D1819A8/Assistencia%20Social.pdf</a:t>
            </a:r>
          </a:p>
        </p:txBody>
      </p:sp>
    </p:spTree>
    <p:extLst>
      <p:ext uri="{BB962C8B-B14F-4D97-AF65-F5344CB8AC3E}">
        <p14:creationId xmlns:p14="http://schemas.microsoft.com/office/powerpoint/2010/main" val="3765667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951000" y="7791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Os 8 Eixos de Avaliação e seus </a:t>
            </a:r>
            <a:r>
              <a:rPr lang="pt-BR" b="1" dirty="0" smtClean="0"/>
              <a:t>Indicadores – IN 198/2025 TCE-PR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51000" y="2104795"/>
            <a:ext cx="8229600" cy="38938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/>
              <a:t>4º PREVIDÊNCIA SOCIAL. </a:t>
            </a:r>
          </a:p>
          <a:p>
            <a:pPr lvl="0"/>
            <a:endParaRPr lang="pt-BR" sz="1500" dirty="0"/>
          </a:p>
          <a:p>
            <a:pPr lvl="0" algn="just"/>
            <a:r>
              <a:rPr lang="pt-BR" sz="3200" dirty="0"/>
              <a:t>Para municípios com Regime Próprio (RPPS): Equilíbrio atuarial, regularidade do Certificado de Regularidade Previdenciária (CRP), aportes para cobertura de déficit. Este é um eixo de alto risco fiscal que vereadores costumam ignorar até que a "bomba" exploda.</a:t>
            </a:r>
          </a:p>
          <a:p>
            <a:pPr lvl="0" algn="just"/>
            <a:endParaRPr lang="pt-BR" sz="2600" dirty="0"/>
          </a:p>
        </p:txBody>
      </p:sp>
      <p:sp>
        <p:nvSpPr>
          <p:cNvPr id="2" name="Retângulo 1"/>
          <p:cNvSpPr/>
          <p:nvPr/>
        </p:nvSpPr>
        <p:spPr>
          <a:xfrm>
            <a:off x="1693178" y="5975614"/>
            <a:ext cx="91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https://www.tce.pr.gov.br/data/files/0A/D1/1B/DE/CE77A910AE7937A96D1819A8/Previdencia%20Social.pdf</a:t>
            </a:r>
          </a:p>
        </p:txBody>
      </p:sp>
    </p:spTree>
    <p:extLst>
      <p:ext uri="{BB962C8B-B14F-4D97-AF65-F5344CB8AC3E}">
        <p14:creationId xmlns:p14="http://schemas.microsoft.com/office/powerpoint/2010/main" val="232953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821868" y="722493"/>
            <a:ext cx="84815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Os 8 Eixos de Avaliação e seus </a:t>
            </a:r>
            <a:r>
              <a:rPr lang="pt-BR" b="1" dirty="0" smtClean="0"/>
              <a:t>Indicadores – IN 198/2025 TCE-PR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073830" y="1865493"/>
            <a:ext cx="8229600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/>
              <a:t>5º MEIO AMBIENTE. (A PARTIR DE 2025)</a:t>
            </a:r>
          </a:p>
          <a:p>
            <a:pPr lvl="0" algn="just"/>
            <a:endParaRPr lang="pt-BR" dirty="0"/>
          </a:p>
          <a:p>
            <a:pPr lvl="0" algn="just"/>
            <a:r>
              <a:rPr lang="pt-BR" sz="3200" dirty="0"/>
              <a:t>Existência e operação do Plano Municipal de Saneamento Básico.</a:t>
            </a:r>
          </a:p>
          <a:p>
            <a:pPr lvl="0" algn="just"/>
            <a:r>
              <a:rPr lang="pt-BR" sz="3200" dirty="0"/>
              <a:t>Gestão de Resíduos Sólidos (fim dos lixões, coleta seletiva).</a:t>
            </a:r>
          </a:p>
          <a:p>
            <a:pPr lvl="0" algn="just"/>
            <a:r>
              <a:rPr lang="pt-BR" sz="3200" dirty="0"/>
              <a:t>Licenciamento ambiental municipal. O </a:t>
            </a:r>
            <a:r>
              <a:rPr lang="pt-BR" sz="3200" dirty="0" err="1"/>
              <a:t>ProGov</a:t>
            </a:r>
            <a:r>
              <a:rPr lang="pt-BR" sz="3200" dirty="0"/>
              <a:t> penaliza a omissão ambiental. </a:t>
            </a:r>
          </a:p>
          <a:p>
            <a:pPr lvl="0" algn="just"/>
            <a:endParaRPr lang="pt-BR" sz="2600" dirty="0"/>
          </a:p>
        </p:txBody>
      </p:sp>
      <p:sp>
        <p:nvSpPr>
          <p:cNvPr id="2" name="Retângulo 1"/>
          <p:cNvSpPr/>
          <p:nvPr/>
        </p:nvSpPr>
        <p:spPr>
          <a:xfrm>
            <a:off x="1821868" y="603035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https://www.tce.pr.gov.br/data/files/9C/D1/9A/EE/CE77A910AE7937A96D1819A8/Meio%20Ambiente.pdf</a:t>
            </a:r>
          </a:p>
        </p:txBody>
      </p:sp>
    </p:spTree>
    <p:extLst>
      <p:ext uri="{BB962C8B-B14F-4D97-AF65-F5344CB8AC3E}">
        <p14:creationId xmlns:p14="http://schemas.microsoft.com/office/powerpoint/2010/main" val="461387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821868" y="70176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Os 8 Eixos de Avaliação e seus </a:t>
            </a:r>
            <a:r>
              <a:rPr lang="pt-BR" b="1" dirty="0" smtClean="0"/>
              <a:t>Indicadores – IN 198/2025 TCE-PR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685390" y="1919592"/>
            <a:ext cx="8229600" cy="38952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/>
              <a:t>6º ADMINISTRAÇÃO FINANCEIRA.</a:t>
            </a:r>
          </a:p>
          <a:p>
            <a:pPr lvl="0"/>
            <a:endParaRPr lang="pt-BR" dirty="0"/>
          </a:p>
          <a:p>
            <a:pPr lvl="0" algn="just"/>
            <a:r>
              <a:rPr lang="pt-BR" sz="3200" dirty="0"/>
              <a:t>Planejamento orçamentário realista (evitar peças de ficção).</a:t>
            </a:r>
          </a:p>
          <a:p>
            <a:pPr lvl="0" algn="just"/>
            <a:r>
              <a:rPr lang="pt-BR" sz="3200" dirty="0"/>
              <a:t>Capacidade de arrecadação própria (IPTU, ISS). A dependência excessiva de transferências (FPM) sem esforço fiscal próprio é penalizada.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08176" y="581483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https://www.tce.pr.gov.br/data/files/18/E1/1C/5F/CE77A910AE7937A96D1819A8/Administracao%20Financeira.pdf</a:t>
            </a:r>
          </a:p>
        </p:txBody>
      </p:sp>
    </p:spTree>
    <p:extLst>
      <p:ext uri="{BB962C8B-B14F-4D97-AF65-F5344CB8AC3E}">
        <p14:creationId xmlns:p14="http://schemas.microsoft.com/office/powerpoint/2010/main" val="3954228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223749" y="722493"/>
            <a:ext cx="97445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Os 8 Eixos de Avaliação e seus </a:t>
            </a:r>
            <a:r>
              <a:rPr lang="pt-BR" b="1" dirty="0" smtClean="0"/>
              <a:t>Indicadores – IN 198/2025 TCE-PR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223749" y="2198810"/>
            <a:ext cx="9744501" cy="35663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/>
              <a:t>7º TRANSPARÊNCIA E RELACIONAMENTO COM O CIDADÃO.</a:t>
            </a:r>
          </a:p>
          <a:p>
            <a:pPr lvl="0"/>
            <a:endParaRPr lang="pt-BR" dirty="0"/>
          </a:p>
          <a:p>
            <a:pPr lvl="0" algn="just"/>
            <a:r>
              <a:rPr lang="pt-BR" sz="3200" dirty="0"/>
              <a:t>Qualidade do Portal da Transparência (atendimento à Lei 12.527/2011).</a:t>
            </a:r>
          </a:p>
          <a:p>
            <a:pPr lvl="0" algn="just"/>
            <a:r>
              <a:rPr lang="pt-BR" sz="3200" dirty="0"/>
              <a:t>Existência de Ouvidoria ativa e responsiva.</a:t>
            </a:r>
          </a:p>
          <a:p>
            <a:pPr lvl="0" algn="just"/>
            <a:r>
              <a:rPr lang="pt-BR" sz="3200" dirty="0"/>
              <a:t>Conselhos Municipais atuantes.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67508" y="597561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https://www.tce.pr.gov.br/data/files/55/D1/26/9E/CE77A910AE7937A96D1819A8/Transparencia%20e%20Relacionamento.pdf</a:t>
            </a:r>
          </a:p>
        </p:txBody>
      </p:sp>
    </p:spTree>
    <p:extLst>
      <p:ext uri="{BB962C8B-B14F-4D97-AF65-F5344CB8AC3E}">
        <p14:creationId xmlns:p14="http://schemas.microsoft.com/office/powerpoint/2010/main" val="2901493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847528" y="900663"/>
            <a:ext cx="85176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Os 8 Eixos de Avaliação e seus </a:t>
            </a:r>
            <a:r>
              <a:rPr lang="pt-BR" b="1" dirty="0" smtClean="0"/>
              <a:t>Indicadores – IN 198/2025 TCE-PR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847528" y="2396844"/>
            <a:ext cx="8517632" cy="31441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/>
              <a:t>8º AQUISIÇÕES E CONTRATAÇÕES. (A PARTIR DE 2025)</a:t>
            </a:r>
          </a:p>
          <a:p>
            <a:pPr marL="0" indent="0" algn="ctr">
              <a:buNone/>
            </a:pPr>
            <a:endParaRPr lang="pt-BR" sz="3000" b="1" dirty="0"/>
          </a:p>
          <a:p>
            <a:pPr lvl="0"/>
            <a:r>
              <a:rPr lang="pt-BR" sz="3100" dirty="0"/>
              <a:t>Planejamento de compras (Plano de Contratações Anual).</a:t>
            </a:r>
          </a:p>
          <a:p>
            <a:pPr lvl="0"/>
            <a:r>
              <a:rPr lang="pt-BR" sz="3100" dirty="0"/>
              <a:t>Adesão à Nova Lei de Licitações (Lei 14.133/2021).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77852" y="589417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https://www.tce.pr.gov.br/data/files/05/E1/B2/4F/CE77A910AE7937A96D1819A8/Aquisicoes%20e%20Contratacoes.pdf</a:t>
            </a:r>
          </a:p>
        </p:txBody>
      </p:sp>
    </p:spTree>
    <p:extLst>
      <p:ext uri="{BB962C8B-B14F-4D97-AF65-F5344CB8AC3E}">
        <p14:creationId xmlns:p14="http://schemas.microsoft.com/office/powerpoint/2010/main" val="5007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61918"/>
            <a:ext cx="12192000" cy="580526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417816" y="700253"/>
            <a:ext cx="3356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(ATÉ EXERCÍCIO DE 2024)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5465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2982"/>
            <a:ext cx="12192000" cy="58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2513" y="629990"/>
            <a:ext cx="10727141" cy="102138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Metodologia de Pontuação e Impacto no Parecer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2513" y="2177051"/>
            <a:ext cx="10727141" cy="4176464"/>
          </a:xfrm>
        </p:spPr>
        <p:txBody>
          <a:bodyPr>
            <a:noAutofit/>
          </a:bodyPr>
          <a:lstStyle/>
          <a:p>
            <a:pPr algn="just"/>
            <a:r>
              <a:rPr lang="pt-BR" sz="3400" dirty="0"/>
              <a:t>Cada eixo recebe uma nota de </a:t>
            </a:r>
            <a:r>
              <a:rPr lang="pt-BR" sz="3400" b="1" dirty="0"/>
              <a:t>0 a 10</a:t>
            </a:r>
            <a:r>
              <a:rPr lang="pt-BR" sz="3400" dirty="0"/>
              <a:t>. Essas notas são públicas e compõem o Parecer Prévio. </a:t>
            </a:r>
          </a:p>
          <a:p>
            <a:pPr algn="just"/>
            <a:r>
              <a:rPr lang="pt-BR" sz="3400" dirty="0"/>
              <a:t>Uma "Nota 3" em Saúde é politicamente muito mais danosa para um Prefeito do que uma falha técnica contábil que ninguém entende. </a:t>
            </a:r>
          </a:p>
          <a:p>
            <a:pPr algn="just"/>
            <a:r>
              <a:rPr lang="pt-BR" sz="3400" dirty="0"/>
              <a:t>Isso democratiza o controle, pois a população entende a nota.   </a:t>
            </a:r>
          </a:p>
        </p:txBody>
      </p:sp>
    </p:spTree>
    <p:extLst>
      <p:ext uri="{BB962C8B-B14F-4D97-AF65-F5344CB8AC3E}">
        <p14:creationId xmlns:p14="http://schemas.microsoft.com/office/powerpoint/2010/main" val="108092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91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/>
              <a:t>DOS INTERLOCUTORES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5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569" y="772732"/>
            <a:ext cx="11699631" cy="55823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pt-BR" altLang="pt-BR" sz="3300" b="1" dirty="0">
                <a:solidFill>
                  <a:srgbClr val="141414"/>
                </a:solidFill>
                <a:latin typeface="Arial" pitchFamily="34" charset="0"/>
                <a:cs typeface="Arial" pitchFamily="34" charset="0"/>
              </a:rPr>
              <a:t>LUIZ HENRIQUE NÉIA GIAVINA-BIANCHI</a:t>
            </a:r>
          </a:p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Procurador do Legislativo </a:t>
            </a:r>
            <a:r>
              <a:rPr lang="pt-BR" dirty="0">
                <a:latin typeface="Arial" pitchFamily="34" charset="0"/>
                <a:cs typeface="Arial" pitchFamily="34" charset="0"/>
              </a:rPr>
              <a:t>da Câmara Municipal de Jacarezinho desde 2010.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pela UENP;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Civil e Direito Processual Civil pela FAESO; 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Gestão Pública pela UEPG;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Administrativo pela UENP.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MBA em Nova Lei de Licitações pela UNYPÓS;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Municipal pela ESA;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Lei Geral de Proteção de Dados pela LEGALE;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MBA em Nova Lei de Licitações pela PÓLIS CIVITAS/TCE-PR.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Lei Geral de Direito e Processo Constitucional pela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LEGALE.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Advocacia na Fazenda Pública pela LEGALE;</a:t>
            </a:r>
          </a:p>
          <a:p>
            <a:pPr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Mestre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em Ciência Jurídica pela UENP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pt-BR" altLang="pt-BR" b="1" dirty="0">
              <a:solidFill>
                <a:srgbClr val="1414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247DB32-45CA-5CA7-9141-15E192485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423" y="1415976"/>
            <a:ext cx="2460057" cy="31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8173" y="817865"/>
            <a:ext cx="9894627" cy="942695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O Papel Estratégico dos Interlocutores (Nota Técnica nº 36/2025)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8173" y="2182248"/>
            <a:ext cx="9894627" cy="3312368"/>
          </a:xfrm>
        </p:spPr>
        <p:txBody>
          <a:bodyPr>
            <a:noAutofit/>
          </a:bodyPr>
          <a:lstStyle/>
          <a:p>
            <a:pPr algn="just"/>
            <a:r>
              <a:rPr lang="pt-BR" sz="3100" dirty="0"/>
              <a:t>A </a:t>
            </a:r>
            <a:r>
              <a:rPr lang="pt-BR" sz="3100" b="1" dirty="0"/>
              <a:t>Nota Técnica nº 36/2025</a:t>
            </a:r>
            <a:r>
              <a:rPr lang="pt-BR" sz="3100" dirty="0"/>
              <a:t> regula a figura do "Interlocutor". Trata-se do servidor ou secretário indicado pelo Prefeito para responder aos questionários de cada área.</a:t>
            </a:r>
          </a:p>
          <a:p>
            <a:pPr algn="just"/>
            <a:r>
              <a:rPr lang="pt-BR" sz="3100" dirty="0"/>
              <a:t>O Prefeito Municipal deverá indicar e manter atualizado cadastro da integralidade dos ocupantes dos cargos públicos detalhados no quadro anterior ou equivalentes (NOTA TÉCNICA Nº 34/2025 – CGF/TCEPR)</a:t>
            </a:r>
          </a:p>
        </p:txBody>
      </p:sp>
    </p:spTree>
    <p:extLst>
      <p:ext uri="{BB962C8B-B14F-4D97-AF65-F5344CB8AC3E}">
        <p14:creationId xmlns:p14="http://schemas.microsoft.com/office/powerpoint/2010/main" val="1237616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94729" y="948234"/>
            <a:ext cx="8229600" cy="54868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Cadastro dos Interlocutores (IN nº 198/2025)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94729" y="2028355"/>
            <a:ext cx="8229600" cy="3240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400" dirty="0"/>
              <a:t>Art. 10. O Prefeito Municipal, observando os critérios estabelecidos consoante o art. 8º, indicará ao Tribunal de Contas, por meio de cadastramento, os interlocutores municipais responsáveis pelo preenchimento das respostas aos formulários de avaliação municipal. </a:t>
            </a:r>
          </a:p>
        </p:txBody>
      </p:sp>
    </p:spTree>
    <p:extLst>
      <p:ext uri="{BB962C8B-B14F-4D97-AF65-F5344CB8AC3E}">
        <p14:creationId xmlns:p14="http://schemas.microsoft.com/office/powerpoint/2010/main" val="2811831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5560" y="780692"/>
            <a:ext cx="8229600" cy="54868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Cadastro dos Interlocutores (IN nº 198/2025)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46349" y="2174711"/>
            <a:ext cx="8229600" cy="3528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/>
              <a:t>Art. 11. O período de cadastramento dos interlocutores municipais será estabelecido na Agenda de Obrigações Municipais. </a:t>
            </a:r>
          </a:p>
          <a:p>
            <a:pPr marL="0" indent="0" algn="just">
              <a:buNone/>
            </a:pPr>
            <a:r>
              <a:rPr lang="pt-BR" sz="3200" dirty="0"/>
              <a:t>Parágrafo único. Em situações excepcionais, devidamente justificadas, o prazo para o cadastramento dos interlocutores poderá ser prorrogado mediante Portaria da Presidência. 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648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43989" y="930817"/>
            <a:ext cx="9478685" cy="54868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Prazo para cadastro dos Interlocutores (IN nº 196/2025)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343988" y="2057079"/>
            <a:ext cx="9478685" cy="3528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u="sng" dirty="0"/>
              <a:t>06/10/2026 -</a:t>
            </a:r>
            <a:r>
              <a:rPr lang="pt-BR" sz="3200" dirty="0"/>
              <a:t> Início do período de cadastro de Interlocutores Municipais - Prestação de Contas de Prefeito Municipal - exercício de 2026.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200" b="1" u="sng" dirty="0"/>
              <a:t>22/10/2026 -</a:t>
            </a:r>
            <a:r>
              <a:rPr lang="pt-BR" sz="3200" dirty="0"/>
              <a:t> Término do período de cadastro de Interlocutores Municipais - Prestação de Contas de Prefeito Municipal - exercício de 2026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907156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75520" y="620688"/>
            <a:ext cx="8733656" cy="1412828"/>
          </a:xfrm>
        </p:spPr>
        <p:txBody>
          <a:bodyPr>
            <a:normAutofit/>
          </a:bodyPr>
          <a:lstStyle/>
          <a:p>
            <a:pPr algn="ctr"/>
            <a:r>
              <a:rPr lang="pt-BR" sz="4200" b="1" dirty="0"/>
              <a:t>INTERLOCUTORES SEGUNDO A NOTA TÉCNICA 34/2025: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2690074"/>
            <a:ext cx="877621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6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0" y="712489"/>
            <a:ext cx="9140420" cy="1348359"/>
          </a:xfrm>
        </p:spPr>
        <p:txBody>
          <a:bodyPr>
            <a:normAutofit/>
          </a:bodyPr>
          <a:lstStyle/>
          <a:p>
            <a:pPr algn="ctr"/>
            <a:r>
              <a:rPr lang="pt-BR" sz="4200" b="1" dirty="0"/>
              <a:t>INTERLOCUTORES SEGUNDO A NOTA TÉCNICA 34/2025: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538520"/>
            <a:ext cx="91404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9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67533" y="476671"/>
            <a:ext cx="8587106" cy="1666027"/>
          </a:xfrm>
        </p:spPr>
        <p:txBody>
          <a:bodyPr>
            <a:normAutofit/>
          </a:bodyPr>
          <a:lstStyle/>
          <a:p>
            <a:pPr algn="ctr"/>
            <a:r>
              <a:rPr lang="pt-BR" sz="4200" b="1" dirty="0"/>
              <a:t>INTERLOCUTORES SEGUNDO A NOTA TÉCNICA 34/2025: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33" y="2318726"/>
            <a:ext cx="858710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98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0348" y="548679"/>
            <a:ext cx="9144000" cy="1430245"/>
          </a:xfrm>
        </p:spPr>
        <p:txBody>
          <a:bodyPr>
            <a:normAutofit/>
          </a:bodyPr>
          <a:lstStyle/>
          <a:p>
            <a:pPr algn="ctr"/>
            <a:r>
              <a:rPr lang="pt-BR" sz="4200" b="1" dirty="0"/>
              <a:t>INTERLOCUTORES SEGUNDO A NOTA TÉCNICA 34/2025: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348" y="2223192"/>
            <a:ext cx="91440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5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59809" y="798145"/>
            <a:ext cx="8733656" cy="1334711"/>
          </a:xfrm>
        </p:spPr>
        <p:txBody>
          <a:bodyPr>
            <a:normAutofit/>
          </a:bodyPr>
          <a:lstStyle/>
          <a:p>
            <a:pPr algn="ctr"/>
            <a:r>
              <a:rPr lang="pt-BR" sz="4200" b="1" dirty="0"/>
              <a:t>INTERLOCUTORES SEGUNDO A NOTA TÉCNICA 34/2025: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809" y="2460402"/>
            <a:ext cx="87401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0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20989" y="698805"/>
            <a:ext cx="8733656" cy="1539427"/>
          </a:xfrm>
        </p:spPr>
        <p:txBody>
          <a:bodyPr>
            <a:normAutofit/>
          </a:bodyPr>
          <a:lstStyle/>
          <a:p>
            <a:pPr algn="ctr"/>
            <a:r>
              <a:rPr lang="pt-BR" sz="4200" b="1" dirty="0"/>
              <a:t>INTERLOCUTORES SEGUNDO A NOTA TÉCNICA 34/2025: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2708919"/>
            <a:ext cx="8624594" cy="28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111" y="3005919"/>
            <a:ext cx="1140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 smtClean="0"/>
              <a:t>ProGov</a:t>
            </a:r>
            <a:r>
              <a:rPr lang="pt-BR" sz="4000" dirty="0" smtClean="0"/>
              <a:t> na prática: Ferramentas de fiscalização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1" y="712452"/>
            <a:ext cx="8733656" cy="1457541"/>
          </a:xfrm>
        </p:spPr>
        <p:txBody>
          <a:bodyPr>
            <a:normAutofit/>
          </a:bodyPr>
          <a:lstStyle/>
          <a:p>
            <a:pPr algn="ctr"/>
            <a:r>
              <a:rPr lang="pt-BR" sz="4200" b="1" dirty="0"/>
              <a:t>INTERLOCUTORES SEGUNDO A NOTA TÉCNICA 34/2025: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276872"/>
            <a:ext cx="913148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41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01171" y="548679"/>
            <a:ext cx="9108005" cy="1457541"/>
          </a:xfrm>
        </p:spPr>
        <p:txBody>
          <a:bodyPr>
            <a:normAutofit/>
          </a:bodyPr>
          <a:lstStyle/>
          <a:p>
            <a:pPr algn="ctr"/>
            <a:r>
              <a:rPr lang="pt-BR" sz="4200" b="1" dirty="0"/>
              <a:t>INTERLOCUTORES SEGUNDO A NOTA TÉCNICA 34/2025: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171" y="2871265"/>
            <a:ext cx="898517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9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51979" y="913401"/>
            <a:ext cx="8465728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200" b="1" u="sng" dirty="0"/>
              <a:t>Estratégia para o Vereador: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851979" y="1769958"/>
            <a:ext cx="8661648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O vereador não deve fiscalizar apenas o Prefeito, mas monitorar o </a:t>
            </a:r>
            <a:r>
              <a:rPr lang="pt-BR" dirty="0" smtClean="0"/>
              <a:t>Interlocutor!</a:t>
            </a:r>
          </a:p>
          <a:p>
            <a:pPr marL="0" indent="0" algn="just">
              <a:buNone/>
            </a:pPr>
            <a:r>
              <a:rPr lang="pt-BR" dirty="0" smtClean="0"/>
              <a:t>Se </a:t>
            </a:r>
            <a:r>
              <a:rPr lang="pt-BR" dirty="0"/>
              <a:t>o Interlocutor da Saúde responde ao TCE que </a:t>
            </a:r>
            <a:r>
              <a:rPr lang="pt-BR" b="1" dirty="0"/>
              <a:t>"não há falta de médicos",</a:t>
            </a: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mas a fiscalização </a:t>
            </a:r>
            <a:r>
              <a:rPr lang="pt-BR" b="1" i="1" dirty="0">
                <a:solidFill>
                  <a:srgbClr val="FF0000"/>
                </a:solidFill>
              </a:rPr>
              <a:t>in loco</a:t>
            </a:r>
            <a:r>
              <a:rPr lang="pt-BR" b="1" dirty="0">
                <a:solidFill>
                  <a:srgbClr val="FF0000"/>
                </a:solidFill>
              </a:rPr>
              <a:t> do vereador prova o contrário</a:t>
            </a:r>
            <a:r>
              <a:rPr lang="pt-BR" dirty="0"/>
              <a:t>, há uma falsidade ideológica na prestação de informações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b="1" u="sng" dirty="0"/>
              <a:t>Ação Parlamentar:</a:t>
            </a:r>
            <a:r>
              <a:rPr lang="pt-BR" b="1" dirty="0"/>
              <a:t> </a:t>
            </a:r>
            <a:r>
              <a:rPr lang="pt-BR" dirty="0"/>
              <a:t>Convocar o Interlocutor para prestar esclarecimentos na Câmara sobre as respostas enviadas ao </a:t>
            </a:r>
            <a:r>
              <a:rPr lang="pt-BR" dirty="0" err="1"/>
              <a:t>ProGov</a:t>
            </a:r>
            <a:r>
              <a:rPr lang="pt-BR" dirty="0"/>
              <a:t>. Isso eleva o nível do debate: confronta-se a "verdade oficial" do sistema com a "verdade real" das ruas</a:t>
            </a:r>
            <a:r>
              <a:rPr lang="pt-BR" dirty="0" smtClean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7060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1247" y="2564904"/>
            <a:ext cx="7886700" cy="91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/>
              <a:t>COMO ESTÁ O SEU MUNICÍPIO?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21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29171" y="686874"/>
            <a:ext cx="8733656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200" b="1" dirty="0"/>
              <a:t>Como está o seu município?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545"/>
            <a:ext cx="12192000" cy="520201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881820" y="6365557"/>
            <a:ext cx="38800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dirty="0">
                <a:hlinkClick r:id="rId5"/>
              </a:rPr>
              <a:t>https://www.tce.pr.gov.br/</a:t>
            </a:r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4294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29172" y="791375"/>
            <a:ext cx="8733656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200" b="1" dirty="0"/>
              <a:t>Como está o seu município?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7636616" y="6352025"/>
            <a:ext cx="38800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dirty="0">
                <a:hlinkClick r:id="rId4"/>
              </a:rPr>
              <a:t>https://www.tce.pr.gov.br/</a:t>
            </a:r>
            <a:r>
              <a:rPr lang="pt-BR" sz="2600" dirty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154"/>
            <a:ext cx="12192000" cy="48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96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72469" y="954344"/>
            <a:ext cx="8757182" cy="476672"/>
          </a:xfrm>
        </p:spPr>
        <p:txBody>
          <a:bodyPr>
            <a:noAutofit/>
          </a:bodyPr>
          <a:lstStyle/>
          <a:p>
            <a:pPr algn="ctr"/>
            <a:r>
              <a:rPr lang="pt-BR" sz="4200" b="1" dirty="0"/>
              <a:t>Roteiro de Análise para o Vereador:</a:t>
            </a:r>
            <a:endParaRPr lang="pt-BR" sz="4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068003" y="2311188"/>
            <a:ext cx="8661648" cy="2369994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dirty="0"/>
              <a:t>1 - Comparabilidade Regional:</a:t>
            </a:r>
            <a:r>
              <a:rPr lang="pt-BR" sz="3200" dirty="0"/>
              <a:t> Selecionar o município e comparar com 3 vizinhos de porte similar. Se o município vizinho gasta o mesmo </a:t>
            </a:r>
            <a:r>
              <a:rPr lang="pt-BR" sz="3200" i="1" dirty="0"/>
              <a:t>per capita</a:t>
            </a:r>
            <a:r>
              <a:rPr lang="pt-BR" sz="3200" dirty="0"/>
              <a:t> em educação e tem nota 8, enquanto o seu tem nota 4, há ineficiência de gestão.</a:t>
            </a:r>
          </a:p>
        </p:txBody>
      </p:sp>
    </p:spTree>
    <p:extLst>
      <p:ext uri="{BB962C8B-B14F-4D97-AF65-F5344CB8AC3E}">
        <p14:creationId xmlns:p14="http://schemas.microsoft.com/office/powerpoint/2010/main" val="3496830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68003" y="1008935"/>
            <a:ext cx="8229600" cy="476672"/>
          </a:xfrm>
        </p:spPr>
        <p:txBody>
          <a:bodyPr>
            <a:noAutofit/>
          </a:bodyPr>
          <a:lstStyle/>
          <a:p>
            <a:pPr algn="ctr"/>
            <a:r>
              <a:rPr lang="pt-BR" sz="4200" b="1" dirty="0"/>
              <a:t>Roteiro de Análise para o Vereador:</a:t>
            </a:r>
            <a:endParaRPr lang="pt-BR" sz="4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851979" y="2834485"/>
            <a:ext cx="8661648" cy="1983176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dirty="0" smtClean="0"/>
              <a:t>2 </a:t>
            </a:r>
            <a:r>
              <a:rPr lang="pt-BR" sz="3200" b="1" dirty="0"/>
              <a:t>- Série Histórica:</a:t>
            </a:r>
            <a:r>
              <a:rPr lang="pt-BR" sz="3200" dirty="0"/>
              <a:t> Verificar a evolução 2022-2025. A gestão está melhorando ou piorando? Quedas abruptas em anos pré-eleitorais podem indicar desvio de finalidade ou desmonte de políticas.</a:t>
            </a:r>
          </a:p>
        </p:txBody>
      </p:sp>
    </p:spTree>
    <p:extLst>
      <p:ext uri="{BB962C8B-B14F-4D97-AF65-F5344CB8AC3E}">
        <p14:creationId xmlns:p14="http://schemas.microsoft.com/office/powerpoint/2010/main" val="2099052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72468" y="958416"/>
            <a:ext cx="8661648" cy="476672"/>
          </a:xfrm>
        </p:spPr>
        <p:txBody>
          <a:bodyPr>
            <a:noAutofit/>
          </a:bodyPr>
          <a:lstStyle/>
          <a:p>
            <a:pPr algn="ctr"/>
            <a:r>
              <a:rPr lang="pt-BR" sz="4200" b="1" dirty="0"/>
              <a:t>Roteiro de Análise para o Vereador:</a:t>
            </a:r>
            <a:endParaRPr lang="pt-BR" sz="4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972468" y="2247630"/>
            <a:ext cx="8661648" cy="2938519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dirty="0" smtClean="0"/>
              <a:t>3 </a:t>
            </a:r>
            <a:r>
              <a:rPr lang="pt-BR" sz="3200" b="1" dirty="0"/>
              <a:t>- Identificação de Gargalos:</a:t>
            </a:r>
            <a:r>
              <a:rPr lang="pt-BR" sz="3200" dirty="0"/>
              <a:t> O painel mostra em vermelho os </a:t>
            </a:r>
            <a:r>
              <a:rPr lang="pt-BR" sz="3200" dirty="0" err="1"/>
              <a:t>sub-indicadores</a:t>
            </a:r>
            <a:r>
              <a:rPr lang="pt-BR" sz="3200" dirty="0"/>
              <a:t> críticos. O vereador deve basear seus Requerimentos de Informação nesses pontos vermelhos. "Requeiro saber quais medidas estão sendo tomadas para corrigir o indicador X, apontado como crítico pelo TCE".</a:t>
            </a:r>
          </a:p>
        </p:txBody>
      </p:sp>
    </p:spTree>
    <p:extLst>
      <p:ext uri="{BB962C8B-B14F-4D97-AF65-F5344CB8AC3E}">
        <p14:creationId xmlns:p14="http://schemas.microsoft.com/office/powerpoint/2010/main" val="2895174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1247" y="2564904"/>
            <a:ext cx="7886700" cy="9122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4400" b="1" dirty="0"/>
              <a:t>QUANDO O PARECER SERÁ PELA IRREGULARIDADE?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1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9h00min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até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12h00min 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44636" y="809192"/>
            <a:ext cx="10032880" cy="476672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Quando o parecer será pela irregularidade?</a:t>
            </a:r>
            <a:endParaRPr lang="pt-BR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4636" y="1797254"/>
            <a:ext cx="10032880" cy="46805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Art. 19. A unidade técnica emitirá opinativo que consignará alguma das seguintes indicações sobre a prestação de contas: </a:t>
            </a:r>
            <a:endParaRPr lang="pt-BR" sz="3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smtClean="0"/>
              <a:t>I </a:t>
            </a:r>
            <a:r>
              <a:rPr lang="pt-BR" sz="3000" dirty="0"/>
              <a:t>- regulares; </a:t>
            </a:r>
            <a:endParaRPr lang="pt-BR" sz="3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smtClean="0"/>
              <a:t>II </a:t>
            </a:r>
            <a:r>
              <a:rPr lang="pt-BR" sz="3000" dirty="0"/>
              <a:t>- regulares com ressalvas; </a:t>
            </a:r>
            <a:endParaRPr lang="pt-BR" sz="3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smtClean="0"/>
              <a:t>III </a:t>
            </a:r>
            <a:r>
              <a:rPr lang="pt-BR" sz="3000" dirty="0"/>
              <a:t>- irregulares; </a:t>
            </a:r>
            <a:endParaRPr lang="pt-BR" sz="3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smtClean="0"/>
              <a:t>IV </a:t>
            </a:r>
            <a:r>
              <a:rPr lang="pt-BR" sz="3000" dirty="0"/>
              <a:t>- abstenção de opinião. </a:t>
            </a:r>
          </a:p>
          <a:p>
            <a:pPr marL="0" indent="0" algn="just">
              <a:buNone/>
            </a:pPr>
            <a:r>
              <a:rPr lang="pt-BR" sz="3000" dirty="0" smtClean="0"/>
              <a:t>§ </a:t>
            </a:r>
            <a:r>
              <a:rPr lang="pt-BR" sz="3000" dirty="0"/>
              <a:t>1º Apontada a inobservância de </a:t>
            </a:r>
            <a:r>
              <a:rPr lang="pt-BR" sz="3000" b="1" dirty="0"/>
              <a:t>quaisquer dos itens </a:t>
            </a:r>
            <a:r>
              <a:rPr lang="pt-BR" sz="3000" dirty="0"/>
              <a:t>de análise que compõem o escopo estabelecido </a:t>
            </a:r>
            <a:r>
              <a:rPr lang="pt-BR" sz="3000" b="1" dirty="0"/>
              <a:t>no Anexo I </a:t>
            </a:r>
            <a:r>
              <a:rPr lang="pt-BR" sz="3000" dirty="0"/>
              <a:t>desta Instrução Normativa, o opinativo de que trata este artigo será </a:t>
            </a:r>
            <a:r>
              <a:rPr lang="pt-BR" sz="3000" b="1" dirty="0"/>
              <a:t>pela irregularidade</a:t>
            </a:r>
            <a:r>
              <a:rPr lang="pt-BR" sz="3000" dirty="0"/>
              <a:t>. </a:t>
            </a:r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3976415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60059" y="850135"/>
            <a:ext cx="9505850" cy="476672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Quando o parecer será pela irregularidade?</a:t>
            </a:r>
            <a:endParaRPr lang="pt-BR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60060" y="1865492"/>
            <a:ext cx="9505849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dirty="0"/>
              <a:t>Art. 19. </a:t>
            </a:r>
            <a:endParaRPr lang="pt-BR" sz="3000" dirty="0" smtClean="0"/>
          </a:p>
          <a:p>
            <a:pPr marL="0" indent="0" algn="just">
              <a:buNone/>
            </a:pPr>
            <a:r>
              <a:rPr lang="pt-BR" sz="3000" dirty="0" smtClean="0"/>
              <a:t>§ </a:t>
            </a:r>
            <a:r>
              <a:rPr lang="pt-BR" sz="3000" dirty="0"/>
              <a:t>2º Em relação à avaliação da </a:t>
            </a:r>
            <a:r>
              <a:rPr lang="pt-BR" sz="3000" b="1" dirty="0"/>
              <a:t>atuação governamental</a:t>
            </a:r>
            <a:r>
              <a:rPr lang="pt-BR" sz="3000" dirty="0"/>
              <a:t>, o opinativo </a:t>
            </a:r>
            <a:r>
              <a:rPr lang="pt-BR" sz="3000" dirty="0" smtClean="0"/>
              <a:t>da unidade </a:t>
            </a:r>
            <a:r>
              <a:rPr lang="pt-BR" sz="3000" dirty="0"/>
              <a:t>técnica seguirá o disposto no Anexo III desta Instrução Normativa.</a:t>
            </a:r>
          </a:p>
          <a:p>
            <a:pPr marL="0" indent="0" algn="just">
              <a:buNone/>
            </a:pPr>
            <a:r>
              <a:rPr lang="pt-BR" sz="3000" dirty="0"/>
              <a:t>§ 3º Dentro da gestão do prefeito municipal, a constatação de uma </a:t>
            </a:r>
            <a:r>
              <a:rPr lang="pt-BR" sz="3000" dirty="0" smtClean="0"/>
              <a:t>segunda hipótese </a:t>
            </a:r>
            <a:r>
              <a:rPr lang="pt-BR" sz="3000" dirty="0"/>
              <a:t>de regularidade com ressalva, fundamentada na avaliação da </a:t>
            </a:r>
            <a:r>
              <a:rPr lang="pt-BR" sz="3000" dirty="0" smtClean="0"/>
              <a:t>atuação governamental</a:t>
            </a:r>
            <a:r>
              <a:rPr lang="pt-BR" sz="3000" dirty="0"/>
              <a:t>, nos termos do Anexo III, em exercícios financeiros consecutivos e </a:t>
            </a:r>
            <a:r>
              <a:rPr lang="pt-BR" sz="3000" dirty="0" smtClean="0"/>
              <a:t>na mesma </a:t>
            </a:r>
            <a:r>
              <a:rPr lang="pt-BR" sz="3000" dirty="0"/>
              <a:t>área de avaliação, implicará o apontamento de irregularidade por parte </a:t>
            </a:r>
            <a:r>
              <a:rPr lang="pt-BR" sz="3000" dirty="0" smtClean="0"/>
              <a:t>da unidade </a:t>
            </a:r>
            <a:r>
              <a:rPr lang="pt-BR" sz="3000" dirty="0"/>
              <a:t>técnica. </a:t>
            </a:r>
          </a:p>
        </p:txBody>
      </p:sp>
    </p:spTree>
    <p:extLst>
      <p:ext uri="{BB962C8B-B14F-4D97-AF65-F5344CB8AC3E}">
        <p14:creationId xmlns:p14="http://schemas.microsoft.com/office/powerpoint/2010/main" val="3941906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81200" y="756284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Resultado das notas –  Anexo III – IN 198/2025</a:t>
            </a:r>
            <a:endParaRPr lang="pt-BR" sz="32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974531"/>
              </p:ext>
            </p:extLst>
          </p:nvPr>
        </p:nvGraphicFramePr>
        <p:xfrm>
          <a:off x="0" y="1232956"/>
          <a:ext cx="12192000" cy="562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787653">
                <a:tc rowSpan="2"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Nota obtida no exercício anterior ao exercício de avaliação das contas</a:t>
                      </a:r>
                      <a:endParaRPr lang="pt-BR" sz="2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BR" sz="2200" dirty="0" smtClean="0"/>
                        <a:t>Incidência  dos vetores</a:t>
                      </a:r>
                      <a:r>
                        <a:rPr lang="pt-BR" sz="2200" baseline="0" dirty="0" smtClean="0"/>
                        <a:t> em razão da VARIAÇÃO da nota no exercício  em relação à nota no exercício anterior dentro de uma mesma área de avaliação</a:t>
                      </a:r>
                      <a:endParaRPr lang="pt-BR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876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(A)</a:t>
                      </a:r>
                      <a:r>
                        <a:rPr lang="pt-BR" sz="2200" baseline="0" dirty="0" smtClean="0"/>
                        <a:t> Regularidade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(B) Regularidade com Ressalva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(C) Irregularidade</a:t>
                      </a:r>
                      <a:endParaRPr lang="pt-BR" sz="2200" dirty="0"/>
                    </a:p>
                  </a:txBody>
                  <a:tcPr/>
                </a:tc>
              </a:tr>
              <a:tr h="1349913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0,00</a:t>
                      </a:r>
                      <a:r>
                        <a:rPr lang="pt-BR" sz="2200" baseline="0" dirty="0" smtClean="0"/>
                        <a:t>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2,00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1,01 e 2,00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0,01 e 1,00 ou qualquer decréscimo</a:t>
                      </a:r>
                      <a:endParaRPr lang="pt-BR" sz="2200" dirty="0"/>
                    </a:p>
                  </a:txBody>
                  <a:tcPr/>
                </a:tc>
              </a:tr>
              <a:tr h="1349913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1,01</a:t>
                      </a:r>
                      <a:r>
                        <a:rPr lang="pt-BR" sz="2200" baseline="0" dirty="0" smtClean="0"/>
                        <a:t> e 2,00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1,50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0,51 e 1,50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0,01 e 0,50 ou qualquer decréscimo</a:t>
                      </a:r>
                      <a:endParaRPr lang="pt-BR" sz="2200" dirty="0"/>
                    </a:p>
                  </a:txBody>
                  <a:tcPr/>
                </a:tc>
              </a:tr>
              <a:tr h="1349913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2,01</a:t>
                      </a:r>
                      <a:r>
                        <a:rPr lang="pt-BR" sz="2200" baseline="0" dirty="0" smtClean="0"/>
                        <a:t> e 3,00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1,25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0,26 e 1,25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0,01 e 0,25 ou qualquer decréscimo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4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04991" y="641445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Resultado das notas –  Anexo III – IN 198/2025</a:t>
            </a:r>
            <a:endParaRPr lang="pt-BR" sz="32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853629"/>
              </p:ext>
            </p:extLst>
          </p:nvPr>
        </p:nvGraphicFramePr>
        <p:xfrm>
          <a:off x="0" y="1118117"/>
          <a:ext cx="12192000" cy="581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022490">
                <a:tc rowSpan="2"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Nota obtida no exercício anterior ao exercício de avaliação das contas</a:t>
                      </a:r>
                      <a:endParaRPr lang="pt-BR" sz="2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BR" sz="2200" dirty="0" smtClean="0"/>
                        <a:t>Incidência  dos vetores</a:t>
                      </a:r>
                      <a:r>
                        <a:rPr lang="pt-BR" sz="2200" baseline="0" dirty="0" smtClean="0"/>
                        <a:t> em razão da VARIAÇÃO da nota no exercício  em relação à nota no exercício anterior dentro de uma mesma área de avaliação</a:t>
                      </a:r>
                      <a:endParaRPr lang="pt-BR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880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(A)</a:t>
                      </a:r>
                      <a:r>
                        <a:rPr lang="pt-BR" sz="2200" baseline="0" dirty="0" smtClean="0"/>
                        <a:t> Regularidade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(B) Regularidade com Ressalva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(C) Irregularidade</a:t>
                      </a:r>
                      <a:endParaRPr lang="pt-BR" sz="2200" dirty="0"/>
                    </a:p>
                  </a:txBody>
                  <a:tcPr/>
                </a:tc>
              </a:tr>
              <a:tr h="1334918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3,01</a:t>
                      </a:r>
                      <a:r>
                        <a:rPr lang="pt-BR" sz="2200" baseline="0" dirty="0" smtClean="0"/>
                        <a:t> e 4,00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0,01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Mesma</a:t>
                      </a:r>
                      <a:r>
                        <a:rPr lang="pt-BR" sz="2200" baseline="0" dirty="0" smtClean="0"/>
                        <a:t> nota</a:t>
                      </a:r>
                      <a:r>
                        <a:rPr lang="pt-BR" sz="2200" dirty="0" smtClean="0"/>
                        <a:t> ou qualquer decréscimo</a:t>
                      </a:r>
                      <a:endParaRPr lang="pt-BR" sz="2200" dirty="0"/>
                    </a:p>
                  </a:txBody>
                  <a:tcPr/>
                </a:tc>
              </a:tr>
              <a:tr h="1334918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4,01</a:t>
                      </a:r>
                      <a:r>
                        <a:rPr lang="pt-BR" sz="2200" baseline="0" dirty="0" smtClean="0"/>
                        <a:t> e 5,00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0,01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Mesma</a:t>
                      </a:r>
                      <a:r>
                        <a:rPr lang="pt-BR" sz="2200" baseline="0" dirty="0" smtClean="0"/>
                        <a:t> nota</a:t>
                      </a:r>
                      <a:r>
                        <a:rPr lang="pt-BR" sz="2200" dirty="0" smtClean="0"/>
                        <a:t> ou qualquer decréscimo</a:t>
                      </a:r>
                      <a:endParaRPr lang="pt-BR" sz="2200" dirty="0"/>
                    </a:p>
                  </a:txBody>
                  <a:tcPr/>
                </a:tc>
              </a:tr>
              <a:tr h="1334918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5,01</a:t>
                      </a:r>
                      <a:r>
                        <a:rPr lang="pt-BR" sz="2200" baseline="0" dirty="0" smtClean="0"/>
                        <a:t> e 6,00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0,60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Variação </a:t>
                      </a:r>
                      <a:r>
                        <a:rPr lang="pt-BR" sz="2200" dirty="0" smtClean="0"/>
                        <a:t>entre +0,60 e -0,25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Decréscimo superior a 0,25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671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81200" y="72433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Resultado das notas –  Anexo III – IN 198/2025</a:t>
            </a:r>
            <a:endParaRPr lang="pt-BR" sz="32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15833"/>
              </p:ext>
            </p:extLst>
          </p:nvPr>
        </p:nvGraphicFramePr>
        <p:xfrm>
          <a:off x="0" y="1201002"/>
          <a:ext cx="12192000" cy="5721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022770">
                <a:tc rowSpan="2"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Nota obtida no exercício anterior ao exercício de avaliação das contas</a:t>
                      </a:r>
                      <a:endParaRPr lang="pt-BR" sz="2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BR" sz="2200" dirty="0" smtClean="0"/>
                        <a:t>Incidência  dos vetores</a:t>
                      </a:r>
                      <a:r>
                        <a:rPr lang="pt-BR" sz="2200" baseline="0" dirty="0" smtClean="0"/>
                        <a:t> em razão da VARIAÇÃO da nota no exercício  em relação à nota no exercício anterior dentro de uma mesma área de avaliação</a:t>
                      </a:r>
                      <a:endParaRPr lang="pt-BR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10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(A)</a:t>
                      </a:r>
                      <a:r>
                        <a:rPr lang="pt-BR" sz="2200" baseline="0" dirty="0" smtClean="0"/>
                        <a:t> Regularidade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(B) Regularidade com Ressalva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(C) Irregularidade</a:t>
                      </a:r>
                      <a:endParaRPr lang="pt-BR" sz="2200" dirty="0"/>
                    </a:p>
                  </a:txBody>
                  <a:tcPr/>
                </a:tc>
              </a:tr>
              <a:tr h="1335283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6,01</a:t>
                      </a:r>
                      <a:r>
                        <a:rPr lang="pt-BR" sz="2200" baseline="0" dirty="0" smtClean="0"/>
                        <a:t> e 7,00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0,45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Variação </a:t>
                      </a:r>
                      <a:r>
                        <a:rPr lang="pt-BR" sz="2200" dirty="0" smtClean="0"/>
                        <a:t>entre +0,45 e -0,50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Decréscimo superior a 0,50</a:t>
                      </a:r>
                      <a:endParaRPr lang="pt-BR" sz="2200" dirty="0"/>
                    </a:p>
                  </a:txBody>
                  <a:tcPr/>
                </a:tc>
              </a:tr>
              <a:tr h="1011475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7,01</a:t>
                      </a:r>
                      <a:r>
                        <a:rPr lang="pt-BR" sz="2200" baseline="0" dirty="0" smtClean="0"/>
                        <a:t> e 8,00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0,32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Variação </a:t>
                      </a:r>
                      <a:r>
                        <a:rPr lang="pt-BR" sz="2200" dirty="0" smtClean="0"/>
                        <a:t>entre +0,32 e -0,70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Decréscimo superior a 0,70</a:t>
                      </a:r>
                      <a:endParaRPr lang="pt-BR" sz="2200" dirty="0"/>
                    </a:p>
                  </a:txBody>
                  <a:tcPr/>
                </a:tc>
              </a:tr>
              <a:tr h="1589861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8,01</a:t>
                      </a:r>
                      <a:r>
                        <a:rPr lang="pt-BR" sz="2200" baseline="0" dirty="0" smtClean="0"/>
                        <a:t> e 9,00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Qualquer acréscimo</a:t>
                      </a:r>
                      <a:r>
                        <a:rPr lang="pt-BR" sz="2200" baseline="0" dirty="0" smtClean="0"/>
                        <a:t> ou decréscimo entre 0,01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Decréscimo entre 0,76 e 1,20 ou dois decréscimos sucessivo entre 0,01 e 0,75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Decréscimo superior a 1,20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73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36752" y="6823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Resultado das notas –  Anexo III – IN 198/2025</a:t>
            </a:r>
            <a:endParaRPr lang="pt-BR" sz="32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410039"/>
              </p:ext>
            </p:extLst>
          </p:nvPr>
        </p:nvGraphicFramePr>
        <p:xfrm>
          <a:off x="0" y="1310185"/>
          <a:ext cx="12192000" cy="554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628641">
                <a:tc rowSpan="2"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Nota obtida no exercício anterior ao exercício de avaliação das contas</a:t>
                      </a:r>
                      <a:endParaRPr lang="pt-BR" sz="2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BR" sz="2200" dirty="0" smtClean="0"/>
                        <a:t>Incidência  dos vetores</a:t>
                      </a:r>
                      <a:r>
                        <a:rPr lang="pt-BR" sz="2200" baseline="0" dirty="0" smtClean="0"/>
                        <a:t> em razão da VARIAÇÃO da nota no exercício  em relação à nota no exercício anterior dentro de uma mesma área de avaliação</a:t>
                      </a:r>
                      <a:endParaRPr lang="pt-BR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3608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(A)</a:t>
                      </a:r>
                      <a:r>
                        <a:rPr lang="pt-BR" sz="2200" baseline="0" dirty="0" smtClean="0"/>
                        <a:t> Regularidade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(B) Regularidade com Ressalva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(C) Irregularidade</a:t>
                      </a:r>
                      <a:endParaRPr lang="pt-BR" sz="2200" dirty="0"/>
                    </a:p>
                  </a:txBody>
                  <a:tcPr/>
                </a:tc>
              </a:tr>
              <a:tr h="255835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9,01</a:t>
                      </a:r>
                      <a:r>
                        <a:rPr lang="pt-BR" sz="2200" baseline="0" dirty="0" smtClean="0"/>
                        <a:t> e 10,00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Qualquer acréscimo ou decréscimo entre 0,01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Decréscimo entre 1,01 e 1,50 ou dois decréscimos sucessivo entre 0,01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Decréscimo superior a 1,50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614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95808" y="600704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b="1" dirty="0"/>
              <a:t>DO ESCOPO DE ANÁLISE –  Anexo I – IN 198/2025</a:t>
            </a:r>
            <a:endParaRPr lang="pt-BR" sz="30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49904"/>
              </p:ext>
            </p:extLst>
          </p:nvPr>
        </p:nvGraphicFramePr>
        <p:xfrm>
          <a:off x="0" y="1077376"/>
          <a:ext cx="12192000" cy="578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649"/>
                <a:gridCol w="9264351"/>
              </a:tblGrid>
              <a:tr h="974930"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Grupo de Análise</a:t>
                      </a:r>
                      <a:endParaRPr lang="pt-BR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Itens de Análise </a:t>
                      </a:r>
                      <a:endParaRPr lang="pt-BR" sz="3200" dirty="0"/>
                    </a:p>
                  </a:txBody>
                  <a:tcPr/>
                </a:tc>
              </a:tr>
              <a:tr h="1238024">
                <a:tc rowSpan="3"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1. Aplicação no ensino básico 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 smtClean="0"/>
                        <a:t>1.1. Aplicação do índice mínimo de 25% em manutenção e desenvolvimento da educação básica municipal.</a:t>
                      </a:r>
                      <a:endParaRPr lang="pt-BR" sz="2800" dirty="0"/>
                    </a:p>
                  </a:txBody>
                  <a:tcPr/>
                </a:tc>
              </a:tr>
              <a:tr h="12380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 smtClean="0"/>
                        <a:t>1.2. Aplicação de no mínimo 70% dos recursos do FUNDEB na remuneração dos profissionais da educação básica. </a:t>
                      </a:r>
                      <a:endParaRPr lang="pt-BR" sz="2800" dirty="0"/>
                    </a:p>
                  </a:txBody>
                  <a:tcPr/>
                </a:tc>
              </a:tr>
              <a:tr h="9894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 smtClean="0"/>
                        <a:t>1.3. Aplicação de no mínimo 90% dos recursos do FUNDEB no exercício da arrecadação.</a:t>
                      </a:r>
                      <a:endParaRPr lang="pt-BR" sz="2800" dirty="0"/>
                    </a:p>
                  </a:txBody>
                  <a:tcPr/>
                </a:tc>
              </a:tr>
              <a:tr h="1340168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2. Aplicação em ações de saúde 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 smtClean="0"/>
                        <a:t>2.1. Aplicação do índice mínimo de 15% em serviços e ações de saúde pública. </a:t>
                      </a:r>
                      <a:endParaRPr lang="pt-B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4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885362"/>
              </p:ext>
            </p:extLst>
          </p:nvPr>
        </p:nvGraphicFramePr>
        <p:xfrm>
          <a:off x="0" y="1118118"/>
          <a:ext cx="12192000" cy="578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649"/>
                <a:gridCol w="9264351"/>
              </a:tblGrid>
              <a:tr h="899503"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Grupo de Análise</a:t>
                      </a:r>
                      <a:endParaRPr lang="pt-BR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Itens de Análise </a:t>
                      </a:r>
                      <a:endParaRPr lang="pt-BR" sz="3200" dirty="0"/>
                    </a:p>
                  </a:txBody>
                  <a:tcPr/>
                </a:tc>
              </a:tr>
              <a:tr h="948099">
                <a:tc rowSpan="3">
                  <a:txBody>
                    <a:bodyPr/>
                    <a:lstStyle/>
                    <a:p>
                      <a:pPr algn="ctr"/>
                      <a:r>
                        <a:rPr lang="pt-BR" sz="2700" dirty="0" smtClean="0"/>
                        <a:t>3. Gestão Fiscal</a:t>
                      </a:r>
                      <a:endParaRPr lang="pt-BR" sz="2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700" dirty="0" smtClean="0"/>
                        <a:t>3.1. Limite de despesas com pessoal – retorno ao limite e/ou redução de 1/3 nos prazos legais.</a:t>
                      </a:r>
                      <a:endParaRPr lang="pt-BR" sz="2700" dirty="0"/>
                    </a:p>
                  </a:txBody>
                  <a:tcPr/>
                </a:tc>
              </a:tr>
              <a:tr h="9480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700" dirty="0" smtClean="0"/>
                        <a:t>3.2. Limite para a Dívida Consolidada – retorno ao limite e/ou redução de 25% nos prazos legais.</a:t>
                      </a:r>
                      <a:endParaRPr lang="pt-BR" sz="2700" dirty="0"/>
                    </a:p>
                  </a:txBody>
                  <a:tcPr/>
                </a:tc>
              </a:tr>
              <a:tr h="9480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700" dirty="0" smtClean="0"/>
                        <a:t>3.3. Resultado financeiro consolidado por grupo de origem de recurso.</a:t>
                      </a:r>
                      <a:endParaRPr lang="pt-BR" sz="2700" dirty="0"/>
                    </a:p>
                  </a:txBody>
                  <a:tcPr/>
                </a:tc>
              </a:tr>
              <a:tr h="2043850">
                <a:tc>
                  <a:txBody>
                    <a:bodyPr/>
                    <a:lstStyle/>
                    <a:p>
                      <a:pPr algn="ctr"/>
                      <a:r>
                        <a:rPr lang="pt-BR" sz="2700" dirty="0" smtClean="0"/>
                        <a:t>4. Gestão do Regime Próprio de Previdência Social</a:t>
                      </a:r>
                      <a:endParaRPr lang="pt-BR" sz="2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700" dirty="0" smtClean="0"/>
                        <a:t>4.1. Solvência do Plano de Amortização do Déficit Atuarial.</a:t>
                      </a:r>
                      <a:endParaRPr lang="pt-BR" sz="2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2"/>
          <p:cNvSpPr txBox="1">
            <a:spLocks/>
          </p:cNvSpPr>
          <p:nvPr/>
        </p:nvSpPr>
        <p:spPr>
          <a:xfrm>
            <a:off x="2123104" y="641445"/>
            <a:ext cx="8229600" cy="476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b="1" dirty="0"/>
              <a:t>DO ESCOPO DE ANÁLISE –  Anexo I – IN 198/2025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57819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2054866" y="709684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b="1" dirty="0"/>
              <a:t>DO ESCOPO DE ANÁLISE –  Anexo I – IN 198/2025</a:t>
            </a:r>
            <a:endParaRPr lang="pt-BR" sz="30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448216"/>
              </p:ext>
            </p:extLst>
          </p:nvPr>
        </p:nvGraphicFramePr>
        <p:xfrm>
          <a:off x="0" y="1433016"/>
          <a:ext cx="12192000" cy="397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649"/>
                <a:gridCol w="9264351"/>
              </a:tblGrid>
              <a:tr h="1115092"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Grupo de Análise</a:t>
                      </a:r>
                      <a:endParaRPr lang="pt-BR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Itens de Análise </a:t>
                      </a:r>
                      <a:endParaRPr lang="pt-BR" sz="3200" dirty="0"/>
                    </a:p>
                  </a:txBody>
                  <a:tcPr/>
                </a:tc>
              </a:tr>
              <a:tr h="2856406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5. Encerramento de Mandato*</a:t>
                      </a:r>
                      <a:endParaRPr lang="pt-BR" sz="2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 smtClean="0"/>
                        <a:t>5.1 Obrigações de despesas contraídas nos últimos dois quadrimestres do mandato que tenham parcelas a serem pagas no exercício seguinte sem que haja suficiente disponibilidade de caixa, consolidado por grupo de origem de recurso.</a:t>
                      </a:r>
                      <a:endParaRPr lang="pt-BR" sz="2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687253" y="5547252"/>
            <a:ext cx="9056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Obs. (*): O item de escopo que compõe o grupo de análise “5. Encerramento de Mandato” se aplica exclusivamente às prestações de contas referentes aos exercícios financeiros de encerramento de mandato.</a:t>
            </a:r>
          </a:p>
        </p:txBody>
      </p:sp>
    </p:spTree>
    <p:extLst>
      <p:ext uri="{BB962C8B-B14F-4D97-AF65-F5344CB8AC3E}">
        <p14:creationId xmlns:p14="http://schemas.microsoft.com/office/powerpoint/2010/main" val="735969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1247" y="2564904"/>
            <a:ext cx="7886700" cy="9122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4400" b="1" dirty="0"/>
              <a:t>PRAZO PARA O ENVIO DAS RESPOSTAS DO QUESTIONÁRIO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11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81200" y="832513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EMENDA CONSTITUCIONAL Nº 109, DE 2021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81200" y="186406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Art. 37, § 16.  Os órgãos e entidades da administração pública, individual ou conjuntamente, </a:t>
            </a:r>
            <a:r>
              <a:rPr lang="pt-BR" sz="3000" b="1" u="sng" dirty="0"/>
              <a:t>devem realizar avaliação das políticas públicas</a:t>
            </a:r>
            <a:r>
              <a:rPr lang="pt-BR" sz="3000" dirty="0"/>
              <a:t>, inclusive com divulgação do objeto a ser avaliado e dos resultados alcançados, na forma da lei." </a:t>
            </a:r>
          </a:p>
          <a:p>
            <a:pPr algn="just"/>
            <a:r>
              <a:rPr lang="pt-BR" sz="3000" dirty="0"/>
              <a:t>Art. 165, § 16. As leis de que trata este artigo devem observar, no que couber, </a:t>
            </a:r>
            <a:r>
              <a:rPr lang="pt-BR" sz="3000" b="1" u="sng" dirty="0"/>
              <a:t>os resultados do monitoramento e da avaliação das políticas públicas</a:t>
            </a:r>
            <a:r>
              <a:rPr lang="pt-BR" sz="3000" dirty="0"/>
              <a:t> previstos no § 16 do art. 37 desta Constituição.</a:t>
            </a:r>
          </a:p>
        </p:txBody>
      </p:sp>
    </p:spTree>
    <p:extLst>
      <p:ext uri="{BB962C8B-B14F-4D97-AF65-F5344CB8AC3E}">
        <p14:creationId xmlns:p14="http://schemas.microsoft.com/office/powerpoint/2010/main" val="1796967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2068513" y="620687"/>
            <a:ext cx="8229600" cy="825975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PRAZO FINAL SEGUNDO IN 196/2025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7568" y="1988841"/>
            <a:ext cx="8229600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u="sng" dirty="0"/>
              <a:t>26/11/2026 -</a:t>
            </a:r>
            <a:r>
              <a:rPr lang="pt-BR" sz="3200" dirty="0"/>
              <a:t> Término do período de envio das respostas aos formulários de avaliação de políticas públicas - Prestação de Contas de Prefeito Municipal - exercício de 2026.</a:t>
            </a:r>
          </a:p>
        </p:txBody>
      </p:sp>
    </p:spTree>
    <p:extLst>
      <p:ext uri="{BB962C8B-B14F-4D97-AF65-F5344CB8AC3E}">
        <p14:creationId xmlns:p14="http://schemas.microsoft.com/office/powerpoint/2010/main" val="424357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1247" y="2564904"/>
            <a:ext cx="7886700" cy="9122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4400" b="1" dirty="0"/>
              <a:t>CONTAS APROVADAS. LIVRE DE QUALQUER RESPONSABILIZAÇÃO?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1836501" y="777923"/>
            <a:ext cx="8229600" cy="900752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Contas aprovadas. Isenção de responsabilidade?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570" y="1977015"/>
            <a:ext cx="10740788" cy="4525963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Art. 25. O Parecer Prévio sobre as contas de Prefeito Municipal não vincula exames futuros sobre a matéria e não implica convalidação ou saneamento de fatos ou apontamentos, bem como não condiciona o julgamento das contas dos demais administradores e responsáveis por bens, dinheiros e valores públicos, nos termos do art. 217-B do Regimento Interno</a:t>
            </a:r>
            <a:r>
              <a:rPr lang="pt-BR" sz="3200" dirty="0" smtClean="0"/>
              <a:t>.</a:t>
            </a:r>
          </a:p>
          <a:p>
            <a:pPr algn="just"/>
            <a:r>
              <a:rPr lang="pt-BR" sz="3200" dirty="0" smtClean="0"/>
              <a:t>Parágrafo </a:t>
            </a:r>
            <a:r>
              <a:rPr lang="pt-BR" sz="3200" dirty="0"/>
              <a:t>único. Poderá o Relator determinar a abertura de procedimento próprio, nos termos do Regimento Interno, para apuração de responsabilidades. (IN </a:t>
            </a:r>
            <a:r>
              <a:rPr lang="pt-BR" sz="3200" dirty="0" smtClean="0"/>
              <a:t>198/2025)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29749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1247" y="2564904"/>
            <a:ext cx="7886700" cy="91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/>
              <a:t>AGENDA DE OBRIGAÇÕES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3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4275" y="586854"/>
            <a:ext cx="10536071" cy="930552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Agenda de obrigações– IN 196/2025 TCE/PR</a:t>
            </a:r>
            <a:endParaRPr lang="pt-BR" sz="4000" dirty="0"/>
          </a:p>
        </p:txBody>
      </p:sp>
      <p:sp>
        <p:nvSpPr>
          <p:cNvPr id="6" name="Retângulo 5"/>
          <p:cNvSpPr/>
          <p:nvPr/>
        </p:nvSpPr>
        <p:spPr>
          <a:xfrm>
            <a:off x="2377420" y="5972381"/>
            <a:ext cx="8522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https://www.tce.pr.gov.br/fiscalizado/atos-normativos-do-tce/instrucoes-normativas/?ALL_WORDS=agenda+de+obriga%C3%A7%C3%B5es+2026&amp;yearAct=2025</a:t>
            </a:r>
            <a:r>
              <a:rPr lang="pt-BR" dirty="0"/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4275" y="1517406"/>
            <a:ext cx="1053607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b="1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nº 196/2025</a:t>
            </a:r>
            <a:r>
              <a:rPr lang="pt-BR" sz="32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estabelece o calendário fiscal. </a:t>
            </a:r>
          </a:p>
          <a:p>
            <a:pPr algn="just">
              <a:spcAft>
                <a:spcPts val="1200"/>
              </a:spcAft>
            </a:pPr>
            <a:r>
              <a:rPr lang="pt-BR" sz="32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vereador fiscal deve ter esse calendário em mãos para cobrar o envio dos dados nos prazos corretos (RREO, RGF, dados do SIM-AM). </a:t>
            </a:r>
          </a:p>
          <a:p>
            <a:pPr algn="just">
              <a:spcAft>
                <a:spcPts val="1200"/>
              </a:spcAft>
            </a:pPr>
            <a:r>
              <a:rPr lang="pt-BR" sz="32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atraso no envio bloqueia a Certidão Liberatória do município, impedindo convênios. </a:t>
            </a:r>
          </a:p>
          <a:p>
            <a:pPr algn="just">
              <a:spcAft>
                <a:spcPts val="1200"/>
              </a:spcAft>
            </a:pPr>
            <a:r>
              <a:rPr lang="pt-BR" sz="32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vereador que alerta sobre o prazo antes dele expirar atua preventivamente em favor da cidade.   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00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68513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Consultar a Agenda de obrigações</a:t>
            </a:r>
            <a:endParaRPr lang="pt-BR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95036"/>
            <a:ext cx="12192000" cy="530046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03900" y="5995496"/>
            <a:ext cx="8522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https://www.tce.pr.gov.br/para-o-fiscalizado/servicos/agenda-de-obrigacoes-municipais.htm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798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889" y="3379258"/>
            <a:ext cx="8836378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7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0913" y="711947"/>
            <a:ext cx="8229600" cy="706090"/>
          </a:xfrm>
        </p:spPr>
        <p:txBody>
          <a:bodyPr/>
          <a:lstStyle/>
          <a:p>
            <a:pPr algn="ctr"/>
            <a:r>
              <a:rPr lang="pt-BR" sz="3800" dirty="0"/>
              <a:t>A Gênese e o Propósito do </a:t>
            </a:r>
            <a:r>
              <a:rPr lang="pt-BR" sz="3800" dirty="0" err="1"/>
              <a:t>ProGov</a:t>
            </a:r>
            <a:endParaRPr lang="pt-BR" sz="3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50913" y="178217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O Programa de Avaliação de Contas Municipais de Governo (</a:t>
            </a:r>
            <a:r>
              <a:rPr lang="pt-BR" sz="3000" dirty="0" err="1"/>
              <a:t>ProGov</a:t>
            </a:r>
            <a:r>
              <a:rPr lang="pt-BR" sz="3000" dirty="0"/>
              <a:t>) representa a </a:t>
            </a:r>
            <a:r>
              <a:rPr lang="pt-BR" sz="3000" b="1" u="sng" dirty="0"/>
              <a:t>ruptura com o modelo antigo. </a:t>
            </a:r>
          </a:p>
          <a:p>
            <a:pPr algn="just"/>
            <a:r>
              <a:rPr lang="pt-BR" sz="3000" dirty="0"/>
              <a:t>Até recentemente, a análise das contas focava na regularidade formal. O </a:t>
            </a:r>
            <a:r>
              <a:rPr lang="pt-BR" sz="3000" dirty="0" err="1"/>
              <a:t>ProGov</a:t>
            </a:r>
            <a:r>
              <a:rPr lang="pt-BR" sz="3000" dirty="0"/>
              <a:t>, instituído e aprimorado pelas normativas de 2025, insere a </a:t>
            </a:r>
            <a:r>
              <a:rPr lang="pt-BR" sz="3000" b="1" dirty="0"/>
              <a:t>Avaliação da Atuação Governamental</a:t>
            </a:r>
            <a:r>
              <a:rPr lang="pt-BR" sz="3000" dirty="0"/>
              <a:t> como elemento central.   </a:t>
            </a:r>
          </a:p>
          <a:p>
            <a:pPr algn="just"/>
            <a:r>
              <a:rPr lang="pt-BR" sz="3000" b="1" u="sng" dirty="0"/>
              <a:t>O TCE-PR não quer mais saber apenas </a:t>
            </a:r>
            <a:r>
              <a:rPr lang="pt-BR" sz="3000" b="1" i="1" u="sng" dirty="0"/>
              <a:t>quanto</a:t>
            </a:r>
            <a:r>
              <a:rPr lang="pt-BR" sz="3000" b="1" u="sng" dirty="0"/>
              <a:t> se gastou</a:t>
            </a:r>
            <a:r>
              <a:rPr lang="pt-BR" sz="3000" dirty="0"/>
              <a:t>, </a:t>
            </a:r>
            <a:r>
              <a:rPr lang="pt-BR" sz="3000" b="1" u="sng" dirty="0">
                <a:solidFill>
                  <a:srgbClr val="FF0000"/>
                </a:solidFill>
              </a:rPr>
              <a:t>Mas </a:t>
            </a:r>
            <a:r>
              <a:rPr lang="pt-BR" sz="3000" b="1" i="1" u="sng" dirty="0">
                <a:solidFill>
                  <a:srgbClr val="FF0000"/>
                </a:solidFill>
              </a:rPr>
              <a:t>como</a:t>
            </a:r>
            <a:r>
              <a:rPr lang="pt-BR" sz="3000" b="1" u="sng" dirty="0">
                <a:solidFill>
                  <a:srgbClr val="FF0000"/>
                </a:solidFill>
              </a:rPr>
              <a:t> e </a:t>
            </a:r>
            <a:r>
              <a:rPr lang="pt-BR" sz="3000" b="1" i="1" u="sng" dirty="0">
                <a:solidFill>
                  <a:srgbClr val="FF0000"/>
                </a:solidFill>
              </a:rPr>
              <a:t>com qual resultado</a:t>
            </a:r>
            <a:r>
              <a:rPr lang="pt-BR" sz="3000" b="1" u="sng" dirty="0">
                <a:solidFill>
                  <a:srgbClr val="FF0000"/>
                </a:solidFill>
              </a:rPr>
              <a:t>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780317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81200" y="641444"/>
            <a:ext cx="8229600" cy="706090"/>
          </a:xfrm>
        </p:spPr>
        <p:txBody>
          <a:bodyPr/>
          <a:lstStyle/>
          <a:p>
            <a:pPr algn="ctr"/>
            <a:r>
              <a:rPr lang="pt-BR" sz="3600" dirty="0"/>
              <a:t>A Gênese e o Propósito do </a:t>
            </a:r>
            <a:r>
              <a:rPr lang="pt-BR" sz="3600" dirty="0" err="1"/>
              <a:t>ProGov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81200" y="2350827"/>
            <a:ext cx="8229600" cy="2548880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Desde o exercício de 2022, a avaliação das contas de governo possui como objetivo evidenciar a atuação do gestor municipal em áreas de maior relevância social no exercício em análise, além da mera análise contábil.</a:t>
            </a:r>
          </a:p>
        </p:txBody>
      </p:sp>
    </p:spTree>
    <p:extLst>
      <p:ext uri="{BB962C8B-B14F-4D97-AF65-F5344CB8AC3E}">
        <p14:creationId xmlns:p14="http://schemas.microsoft.com/office/powerpoint/2010/main" val="103342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96018" y="62779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Os 8 Eixos de Avaliação e seus </a:t>
            </a:r>
            <a:r>
              <a:rPr lang="pt-BR" b="1" dirty="0" smtClean="0"/>
              <a:t>Indicadores – IN 198/2025 TCE-PR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709684" y="1770798"/>
            <a:ext cx="10822674" cy="45979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/>
              <a:t>1º EDUCAÇÃO. </a:t>
            </a:r>
          </a:p>
          <a:p>
            <a:pPr marL="0" indent="0" algn="just">
              <a:buNone/>
            </a:pPr>
            <a:r>
              <a:rPr lang="pt-BR" dirty="0"/>
              <a:t>Não basta cumprir os 25%. O </a:t>
            </a:r>
            <a:r>
              <a:rPr lang="pt-BR" dirty="0" err="1"/>
              <a:t>ProGov</a:t>
            </a:r>
            <a:r>
              <a:rPr lang="pt-BR" dirty="0"/>
              <a:t> avalia:</a:t>
            </a:r>
          </a:p>
          <a:p>
            <a:pPr lvl="0" algn="just"/>
            <a:r>
              <a:rPr lang="pt-BR" dirty="0"/>
              <a:t>Taxas de abandono e reprovação escolar.</a:t>
            </a:r>
          </a:p>
          <a:p>
            <a:pPr lvl="0" algn="just"/>
            <a:r>
              <a:rPr lang="pt-BR" dirty="0"/>
              <a:t>Adequação da formação docente.</a:t>
            </a:r>
          </a:p>
          <a:p>
            <a:pPr lvl="0" algn="just"/>
            <a:r>
              <a:rPr lang="pt-BR" dirty="0"/>
              <a:t>Infraestrutura das escolas (acessibilidade, bibliotecas, saneamento).</a:t>
            </a:r>
          </a:p>
          <a:p>
            <a:pPr lvl="0" algn="just"/>
            <a:r>
              <a:rPr lang="pt-BR" dirty="0"/>
              <a:t>Cumprimento do Plano Municipal de Educação (PME).</a:t>
            </a:r>
          </a:p>
          <a:p>
            <a:pPr lvl="0" algn="just"/>
            <a:r>
              <a:rPr lang="pt-BR" i="1" dirty="0"/>
              <a:t>Insight:</a:t>
            </a:r>
            <a:r>
              <a:rPr lang="pt-BR" dirty="0"/>
              <a:t> Um município pode ter as contas rejeitadas ou com ressalvas graves se, apesar de gastar 25%, seus índices de aprendizado (IDEB) estiverem caindo consistentemente sem justificativa ou plano de ação.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53636" y="6488668"/>
            <a:ext cx="911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https://www.tce.pr.gov.br/data/files/4F/D1/B1/0F/CE77A910AE7937A96D1819A8/Educacao.pdf</a:t>
            </a:r>
          </a:p>
        </p:txBody>
      </p:sp>
    </p:spTree>
    <p:extLst>
      <p:ext uri="{BB962C8B-B14F-4D97-AF65-F5344CB8AC3E}">
        <p14:creationId xmlns:p14="http://schemas.microsoft.com/office/powerpoint/2010/main" val="2033427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996018" y="66928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Os 8 Eixos de Avaliação e seus </a:t>
            </a:r>
            <a:r>
              <a:rPr lang="pt-BR" b="1" dirty="0" smtClean="0"/>
              <a:t>Indicadores – IN 198/2025 TCE-PR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96018" y="1880309"/>
            <a:ext cx="8229600" cy="44249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/>
              <a:t>2º SAÚDE. </a:t>
            </a:r>
          </a:p>
          <a:p>
            <a:pPr marL="0" indent="0">
              <a:buNone/>
            </a:pPr>
            <a:r>
              <a:rPr lang="pt-BR" sz="3000" dirty="0"/>
              <a:t>Vai além dos 15%. Avalia-se:</a:t>
            </a:r>
          </a:p>
          <a:p>
            <a:pPr lvl="0" algn="just"/>
            <a:r>
              <a:rPr lang="pt-BR" sz="3000" dirty="0"/>
              <a:t>Cobertura da Atenção Básica (Estratégia Saúde da Família).</a:t>
            </a:r>
          </a:p>
          <a:p>
            <a:pPr lvl="0" algn="just"/>
            <a:r>
              <a:rPr lang="pt-BR" sz="3000" dirty="0"/>
              <a:t>Cobertura vacinal (indicador crítico pós-pandemia).</a:t>
            </a:r>
          </a:p>
          <a:p>
            <a:pPr lvl="0" algn="just"/>
            <a:r>
              <a:rPr lang="pt-BR" sz="3000" dirty="0"/>
              <a:t>Estoques de medicamentos na farmácia básica.</a:t>
            </a:r>
          </a:p>
          <a:p>
            <a:pPr lvl="0" algn="just"/>
            <a:r>
              <a:rPr lang="pt-BR" sz="3000" dirty="0"/>
              <a:t>Tempo de espera para consultas e exames.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53636" y="6488668"/>
            <a:ext cx="911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https://www.tce.pr.gov.br/data/files/97/D1/AA/CE/CE77A910AE7937A96D1819A8/Saude.pdf</a:t>
            </a:r>
          </a:p>
        </p:txBody>
      </p:sp>
    </p:spTree>
    <p:extLst>
      <p:ext uri="{BB962C8B-B14F-4D97-AF65-F5344CB8AC3E}">
        <p14:creationId xmlns:p14="http://schemas.microsoft.com/office/powerpoint/2010/main" val="1271299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15395</TotalTime>
  <Words>2482</Words>
  <Application>Microsoft Office PowerPoint</Application>
  <PresentationFormat>Widescreen</PresentationFormat>
  <Paragraphs>246</Paragraphs>
  <Slides>58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Tema do Office</vt:lpstr>
      <vt:lpstr>1_Tema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 </vt:lpstr>
      <vt:lpstr>EMENDA CONSTITUCIONAL Nº 109, DE 2021</vt:lpstr>
      <vt:lpstr>A Gênese e o Propósito do ProGov</vt:lpstr>
      <vt:lpstr>A Gênese e o Propósito do ProGov</vt:lpstr>
      <vt:lpstr>Os 8 Eixos de Avaliação e seus Indicadores – IN 198/2025 TCE-PR</vt:lpstr>
      <vt:lpstr>Os 8 Eixos de Avaliação e seus Indicadores – IN 198/2025 TCE-PR</vt:lpstr>
      <vt:lpstr>Os 8 Eixos de Avaliação e seus Indicadores – IN 198/2025 TCE-PR</vt:lpstr>
      <vt:lpstr>Os 8 Eixos de Avaliação e seus Indicadores – IN 198/2025 TCE-PR</vt:lpstr>
      <vt:lpstr>Os 8 Eixos de Avaliação e seus Indicadores – IN 198/2025 TCE-PR</vt:lpstr>
      <vt:lpstr>Os 8 Eixos de Avaliação e seus Indicadores – IN 198/2025 TCE-PR</vt:lpstr>
      <vt:lpstr>Os 8 Eixos de Avaliação e seus Indicadores – IN 198/2025 TCE-PR</vt:lpstr>
      <vt:lpstr>Os 8 Eixos de Avaliação e seus Indicadores – IN 198/2025 TCE-PR</vt:lpstr>
      <vt:lpstr>Apresentação do PowerPoint</vt:lpstr>
      <vt:lpstr>Apresentação do PowerPoint</vt:lpstr>
      <vt:lpstr>Metodologia de Pontuação e Impacto no Parecer</vt:lpstr>
      <vt:lpstr> </vt:lpstr>
      <vt:lpstr>O Papel Estratégico dos Interlocutores (Nota Técnica nº 36/2025)</vt:lpstr>
      <vt:lpstr>Cadastro dos Interlocutores (IN nº 198/2025)</vt:lpstr>
      <vt:lpstr>Cadastro dos Interlocutores (IN nº 198/2025)</vt:lpstr>
      <vt:lpstr>Prazo para cadastro dos Interlocutores (IN nº 196/2025)</vt:lpstr>
      <vt:lpstr>INTERLOCUTORES SEGUNDO A NOTA TÉCNICA 34/2025:</vt:lpstr>
      <vt:lpstr>INTERLOCUTORES SEGUNDO A NOTA TÉCNICA 34/2025:</vt:lpstr>
      <vt:lpstr>INTERLOCUTORES SEGUNDO A NOTA TÉCNICA 34/2025:</vt:lpstr>
      <vt:lpstr>INTERLOCUTORES SEGUNDO A NOTA TÉCNICA 34/2025:</vt:lpstr>
      <vt:lpstr>INTERLOCUTORES SEGUNDO A NOTA TÉCNICA 34/2025:</vt:lpstr>
      <vt:lpstr>INTERLOCUTORES SEGUNDO A NOTA TÉCNICA 34/2025:</vt:lpstr>
      <vt:lpstr>INTERLOCUTORES SEGUNDO A NOTA TÉCNICA 34/2025:</vt:lpstr>
      <vt:lpstr>INTERLOCUTORES SEGUNDO A NOTA TÉCNICA 34/2025:</vt:lpstr>
      <vt:lpstr>Estratégia para o Vereador:</vt:lpstr>
      <vt:lpstr> </vt:lpstr>
      <vt:lpstr>Como está o seu município?</vt:lpstr>
      <vt:lpstr>Como está o seu município?</vt:lpstr>
      <vt:lpstr>Roteiro de Análise para o Vereador:</vt:lpstr>
      <vt:lpstr>Roteiro de Análise para o Vereador:</vt:lpstr>
      <vt:lpstr>Roteiro de Análise para o Vereador:</vt:lpstr>
      <vt:lpstr> </vt:lpstr>
      <vt:lpstr>Quando o parecer será pela irregularidade?</vt:lpstr>
      <vt:lpstr>Quando o parecer será pela irregularidade?</vt:lpstr>
      <vt:lpstr>Resultado das notas –  Anexo III – IN 198/2025</vt:lpstr>
      <vt:lpstr>Resultado das notas –  Anexo III – IN 198/2025</vt:lpstr>
      <vt:lpstr>Resultado das notas –  Anexo III – IN 198/2025</vt:lpstr>
      <vt:lpstr>Resultado das notas –  Anexo III – IN 198/2025</vt:lpstr>
      <vt:lpstr>DO ESCOPO DE ANÁLISE –  Anexo I – IN 198/2025</vt:lpstr>
      <vt:lpstr>Apresentação do PowerPoint</vt:lpstr>
      <vt:lpstr>DO ESCOPO DE ANÁLISE –  Anexo I – IN 198/2025</vt:lpstr>
      <vt:lpstr> </vt:lpstr>
      <vt:lpstr>PRAZO FINAL SEGUNDO IN 196/2025</vt:lpstr>
      <vt:lpstr> </vt:lpstr>
      <vt:lpstr>Contas aprovadas. Isenção de responsabilidade?</vt:lpstr>
      <vt:lpstr> </vt:lpstr>
      <vt:lpstr>Agenda de obrigações– IN 196/2025 TCE/PR</vt:lpstr>
      <vt:lpstr>Consultar a Agenda de obrigações</vt:lpstr>
      <vt:lpstr>Apresentação do PowerPoint</vt:lpstr>
      <vt:lpstr>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Usuario</cp:lastModifiedBy>
  <cp:revision>458</cp:revision>
  <cp:lastPrinted>2023-01-12T11:17:06Z</cp:lastPrinted>
  <dcterms:created xsi:type="dcterms:W3CDTF">2021-01-15T17:03:51Z</dcterms:created>
  <dcterms:modified xsi:type="dcterms:W3CDTF">2026-03-23T14:22:49Z</dcterms:modified>
</cp:coreProperties>
</file>